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98" r:id="rId1"/>
  </p:sldMasterIdLst>
  <p:notesMasterIdLst>
    <p:notesMasterId r:id="rId17"/>
  </p:notesMasterIdLst>
  <p:sldIdLst>
    <p:sldId id="256" r:id="rId2"/>
    <p:sldId id="257" r:id="rId3"/>
    <p:sldId id="302" r:id="rId4"/>
    <p:sldId id="303" r:id="rId5"/>
    <p:sldId id="304" r:id="rId6"/>
    <p:sldId id="306" r:id="rId7"/>
    <p:sldId id="305" r:id="rId8"/>
    <p:sldId id="307" r:id="rId9"/>
    <p:sldId id="308" r:id="rId10"/>
    <p:sldId id="309" r:id="rId11"/>
    <p:sldId id="310" r:id="rId12"/>
    <p:sldId id="311" r:id="rId13"/>
    <p:sldId id="320" r:id="rId14"/>
    <p:sldId id="313" r:id="rId15"/>
    <p:sldId id="314" r:id="rId1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E98"/>
    <a:srgbClr val="333399"/>
    <a:srgbClr val="660066"/>
    <a:srgbClr val="F8CEB2"/>
    <a:srgbClr val="FADDCA"/>
    <a:srgbClr val="183D5E"/>
    <a:srgbClr val="F9F9F9"/>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0305" autoAdjust="0"/>
  </p:normalViewPr>
  <p:slideViewPr>
    <p:cSldViewPr snapToGrid="0">
      <p:cViewPr varScale="1">
        <p:scale>
          <a:sx n="68" d="100"/>
          <a:sy n="68" d="100"/>
        </p:scale>
        <p:origin x="90" y="192"/>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70C109B3-C61A-4691-8540-732C448B133D}" type="datetimeFigureOut">
              <a:rPr lang="en-US"/>
              <a:pPr/>
              <a:t>4/9/2020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DCA30E8-2BC4-4BDA-B5FE-136FBD6E7FC5}" type="slidenum">
              <a:rPr lang="en-US"/>
              <a:pPr/>
              <a:t>‹#›</a:t>
            </a:fld>
            <a:endParaRPr lang="en-US"/>
          </a:p>
        </p:txBody>
      </p:sp>
    </p:spTree>
    <p:extLst>
      <p:ext uri="{BB962C8B-B14F-4D97-AF65-F5344CB8AC3E}">
        <p14:creationId xmlns:p14="http://schemas.microsoft.com/office/powerpoint/2010/main" val="24669229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7A80087B-51C1-441A-90BF-DD65C2758903}" type="datetimeFigureOut">
              <a:rPr lang="en-US" smtClean="0"/>
              <a:pPr/>
              <a:t>4/9/2020</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2E4C86F6-F701-4AA2-AEDF-C63E6C2F2783}" type="slidenum">
              <a:rPr lang="en-US" smtClean="0"/>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9804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43A3999-4B52-490F-9946-AC8B46F3409B}"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1674345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9426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83672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1971301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4918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1861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C621CE-B4EC-4D92-A3C6-516A0255DD4F}"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34174-6EF4-42BB-B933-EC34E008BD0D}"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87538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AB80F91-7322-4B88-9FEE-C39ACC83C56D}"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6422F-D549-4929-8E79-5BBF587B2912}" type="slidenum">
              <a:rPr lang="en-US" smtClean="0"/>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342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A51AE3-4541-41A6-B164-32FC1C51B9E4}"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E12D2-433B-4CF3-89CE-51D231A0F76C}" type="slidenum">
              <a:rPr lang="en-US" smtClean="0"/>
              <a:pPr/>
              <a:t>‹#›</a:t>
            </a:fld>
            <a:endParaRPr lang="en-US"/>
          </a:p>
        </p:txBody>
      </p:sp>
    </p:spTree>
    <p:extLst>
      <p:ext uri="{BB962C8B-B14F-4D97-AF65-F5344CB8AC3E}">
        <p14:creationId xmlns:p14="http://schemas.microsoft.com/office/powerpoint/2010/main" val="296248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A614C5-FB48-413A-A2ED-3069C33D3297}"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15481F-02A2-4B84-9BEF-CFC91D251EA4}" type="slidenum">
              <a:rPr lang="en-US" smtClean="0"/>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7661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327EEC3-CC1D-4CE9-AA00-5AE0D7EE3971}"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59626A-9F1C-4D1E-ACD6-B7182900E891}" type="slidenum">
              <a:rPr lang="en-US" smtClean="0"/>
              <a:pPr/>
              <a:t>‹#›</a:t>
            </a:fld>
            <a:endParaRPr lang="en-US"/>
          </a:p>
        </p:txBody>
      </p:sp>
    </p:spTree>
    <p:extLst>
      <p:ext uri="{BB962C8B-B14F-4D97-AF65-F5344CB8AC3E}">
        <p14:creationId xmlns:p14="http://schemas.microsoft.com/office/powerpoint/2010/main" val="81285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F3FDF81-39C1-43B7-9EC5-D248F5B6B99D}" type="datetimeFigureOut">
              <a:rPr lang="en-US" smtClean="0"/>
              <a:pPr/>
              <a:t>4/9/2020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58351E-7979-4F0B-AE54-B82461637A39}" type="slidenum">
              <a:rPr lang="en-US" smtClean="0"/>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6498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394BE4-1E42-4AB2-8551-3CDE92BFAB96}" type="datetimeFigureOut">
              <a:rPr lang="en-US" smtClean="0"/>
              <a:pPr/>
              <a:t>4/9/2020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6F32F1-6634-43F6-98D4-05FB6BFADEE6}"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714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58E09-FCDC-456B-8A32-46F200C3577A}" type="datetimeFigureOut">
              <a:rPr lang="en-US" smtClean="0"/>
              <a:pPr/>
              <a:t>4/9/2020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6A58B5-AE4C-4BD2-935B-DBC11393DC2F}" type="slidenum">
              <a:rPr lang="en-US" smtClean="0"/>
              <a:pPr/>
              <a:t>‹#›</a:t>
            </a:fld>
            <a:endParaRPr lang="en-US"/>
          </a:p>
        </p:txBody>
      </p:sp>
    </p:spTree>
    <p:extLst>
      <p:ext uri="{BB962C8B-B14F-4D97-AF65-F5344CB8AC3E}">
        <p14:creationId xmlns:p14="http://schemas.microsoft.com/office/powerpoint/2010/main" val="3767095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A0595549-2ED6-4F2B-8696-090DCAC5CB34}"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83F08-FAA2-454A-92B2-062599752086}"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254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DD96220-32F7-486E-9A1E-DF0B8848E371}"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7692F-7626-4440-B610-EDB89FDA77AA}" type="slidenum">
              <a:rPr lang="en-US" smtClean="0"/>
              <a:pPr/>
              <a:t>‹#›</a:t>
            </a:fld>
            <a:endParaRPr lang="en-US"/>
          </a:p>
        </p:txBody>
      </p:sp>
    </p:spTree>
    <p:extLst>
      <p:ext uri="{BB962C8B-B14F-4D97-AF65-F5344CB8AC3E}">
        <p14:creationId xmlns:p14="http://schemas.microsoft.com/office/powerpoint/2010/main" val="3050255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43A3999-4B52-490F-9946-AC8B46F3409B}" type="datetimeFigureOut">
              <a:rPr lang="en-US" smtClean="0"/>
              <a:pPr/>
              <a:t>4/9/2020</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F715217-20FC-4E8F-B88F-D50EC42146FB}" type="slidenum">
              <a:rPr lang="en-US" smtClean="0"/>
              <a:pPr/>
              <a:t>‹#›</a:t>
            </a:fld>
            <a:endParaRPr lang="en-US"/>
          </a:p>
        </p:txBody>
      </p:sp>
    </p:spTree>
    <p:extLst>
      <p:ext uri="{BB962C8B-B14F-4D97-AF65-F5344CB8AC3E}">
        <p14:creationId xmlns:p14="http://schemas.microsoft.com/office/powerpoint/2010/main" val="3555400058"/>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 id="2147483813" r:id="rId15"/>
    <p:sldLayoutId id="2147483814" r:id="rId16"/>
    <p:sldLayoutId id="214748381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161925" y="133350"/>
            <a:ext cx="11785600" cy="6516688"/>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endParaRPr lang="en-US" sz="9600" b="1">
              <a:solidFill>
                <a:srgbClr val="000099"/>
              </a:solidFill>
              <a:cs typeface="2  Aseman" pitchFamily="2" charset="-78"/>
            </a:endParaRPr>
          </a:p>
        </p:txBody>
      </p:sp>
      <p:sp>
        <p:nvSpPr>
          <p:cNvPr id="2" name="Rectangle 1"/>
          <p:cNvSpPr/>
          <p:nvPr/>
        </p:nvSpPr>
        <p:spPr>
          <a:xfrm>
            <a:off x="1485628" y="2727493"/>
            <a:ext cx="9118202" cy="1569660"/>
          </a:xfrm>
          <a:prstGeom prst="rect">
            <a:avLst/>
          </a:prstGeom>
          <a:noFill/>
        </p:spPr>
        <p:txBody>
          <a:bodyPr wrap="none">
            <a:spAutoFit/>
          </a:bodyPr>
          <a:lstStyle/>
          <a:p>
            <a:pPr algn="ctr" rtl="1">
              <a:defRPr/>
            </a:pP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Meiryo UI" panose="020B0604030504040204" pitchFamily="34" charset="-128"/>
                <a:ea typeface="Meiryo UI" panose="020B0604030504040204" pitchFamily="34" charset="-128"/>
              </a:rPr>
              <a:t>به نام پرورنده </a:t>
            </a: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rPr>
              <a:t>جهانیان</a:t>
            </a:r>
            <a:endParaRPr lang="en-US"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fa-IR" dirty="0"/>
              <a:t>بدین جهت ، تهیه و تنظیم برنامه مستلزم آن است که برای سه سوال اساسی زیر ، پاسخهای لازم را به دست آوریم</a:t>
            </a:r>
          </a:p>
        </p:txBody>
      </p:sp>
      <p:sp>
        <p:nvSpPr>
          <p:cNvPr id="3" name="Content Placeholder 2"/>
          <p:cNvSpPr>
            <a:spLocks noGrp="1"/>
          </p:cNvSpPr>
          <p:nvPr>
            <p:ph idx="1"/>
          </p:nvPr>
        </p:nvSpPr>
        <p:spPr/>
        <p:txBody>
          <a:bodyPr/>
          <a:lstStyle/>
          <a:p>
            <a:pPr algn="r" rtl="1"/>
            <a:r>
              <a:rPr lang="fa-IR" dirty="0" smtClean="0"/>
              <a:t>- </a:t>
            </a:r>
            <a:r>
              <a:rPr lang="fa-IR" dirty="0"/>
              <a:t>هدفهای برنامه چیست ، چه مقصدی داریم و چه می خواهیم </a:t>
            </a:r>
            <a:r>
              <a:rPr lang="fa-IR" dirty="0" smtClean="0"/>
              <a:t>؟</a:t>
            </a:r>
          </a:p>
          <a:p>
            <a:pPr algn="r" rtl="1"/>
            <a:endParaRPr lang="en-US" dirty="0"/>
          </a:p>
          <a:p>
            <a:pPr algn="r" rtl="1"/>
            <a:r>
              <a:rPr lang="fa-IR" dirty="0"/>
              <a:t>- به چه وسایل و منابعی نیاز داریم و با چه محدودیتها و موانعی روبه رو هستیم </a:t>
            </a:r>
            <a:r>
              <a:rPr lang="fa-IR" dirty="0" smtClean="0"/>
              <a:t>؟</a:t>
            </a:r>
          </a:p>
          <a:p>
            <a:pPr algn="r" rtl="1"/>
            <a:endParaRPr lang="en-US" dirty="0"/>
          </a:p>
          <a:p>
            <a:pPr algn="r" rtl="1"/>
            <a:r>
              <a:rPr lang="fa-IR" dirty="0"/>
              <a:t>- چه تدابیر و راهبردهایی برای استفاده از منابع و رسیدن به هدف برنامه می توانیم به کار بندیم ؟</a:t>
            </a:r>
            <a:endParaRPr lang="en-US" dirty="0"/>
          </a:p>
          <a:p>
            <a:pPr algn="r"/>
            <a:endParaRPr lang="fa-IR" dirty="0"/>
          </a:p>
        </p:txBody>
      </p:sp>
    </p:spTree>
    <p:extLst>
      <p:ext uri="{BB962C8B-B14F-4D97-AF65-F5344CB8AC3E}">
        <p14:creationId xmlns:p14="http://schemas.microsoft.com/office/powerpoint/2010/main" val="824472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fa-IR" dirty="0"/>
              <a:t>آموزش و پرورش چیست ؟ چه می کند ؟ ار آن چه انتظار داریم ؟</a:t>
            </a:r>
            <a:endParaRPr lang="fa-IR" dirty="0"/>
          </a:p>
        </p:txBody>
      </p:sp>
      <p:sp>
        <p:nvSpPr>
          <p:cNvPr id="3" name="Content Placeholder 2"/>
          <p:cNvSpPr>
            <a:spLocks noGrp="1"/>
          </p:cNvSpPr>
          <p:nvPr>
            <p:ph idx="1"/>
          </p:nvPr>
        </p:nvSpPr>
        <p:spPr>
          <a:pattFill prst="smGrid">
            <a:fgClr>
              <a:srgbClr val="F6BE98"/>
            </a:fgClr>
            <a:bgClr>
              <a:schemeClr val="bg1"/>
            </a:bgClr>
          </a:pattFill>
        </p:spPr>
        <p:txBody>
          <a:bodyPr/>
          <a:lstStyle/>
          <a:p>
            <a:pPr rtl="1"/>
            <a:r>
              <a:rPr lang="fa-IR" sz="4400" dirty="0"/>
              <a:t>آموزش و پرورش فعالیتی است </a:t>
            </a:r>
            <a:r>
              <a:rPr lang="fa-IR" sz="4400" u="sng" dirty="0"/>
              <a:t>مداوم</a:t>
            </a:r>
            <a:r>
              <a:rPr lang="fa-IR" sz="4400" dirty="0"/>
              <a:t> ، </a:t>
            </a:r>
            <a:r>
              <a:rPr lang="fa-IR" sz="4400" u="sng" dirty="0"/>
              <a:t>جامع</a:t>
            </a:r>
            <a:r>
              <a:rPr lang="fa-IR" sz="4400" dirty="0"/>
              <a:t> ، و برای</a:t>
            </a:r>
            <a:r>
              <a:rPr lang="fa-IR" sz="4400" u="sng" dirty="0"/>
              <a:t> همه</a:t>
            </a:r>
            <a:r>
              <a:rPr lang="fa-IR" sz="4400" dirty="0"/>
              <a:t> ، برای رشد و تکامل انسان ، غنای فرهنگ ، وتعالی جامعه </a:t>
            </a:r>
            <a:r>
              <a:rPr lang="fa-IR" dirty="0"/>
              <a:t>.</a:t>
            </a:r>
            <a:endParaRPr lang="en-US" dirty="0"/>
          </a:p>
        </p:txBody>
      </p:sp>
    </p:spTree>
    <p:extLst>
      <p:ext uri="{BB962C8B-B14F-4D97-AF65-F5344CB8AC3E}">
        <p14:creationId xmlns:p14="http://schemas.microsoft.com/office/powerpoint/2010/main" val="1192884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0152"/>
            <a:ext cx="10515600" cy="6086811"/>
          </a:xfrm>
        </p:spPr>
        <p:txBody>
          <a:bodyPr/>
          <a:lstStyle/>
          <a:p>
            <a:pPr lvl="0" rtl="1"/>
            <a:r>
              <a:rPr lang="fa-IR" dirty="0"/>
              <a:t>مداوم : به مفهوم زگهواره تا گور ، یعنی در طول زندگی . انسان از بدو تولد تا واپسین دم زندگی می آموزد ، بلوغ پیدا می کند ، و کاملتر می شود . به عبارت دیگر ، آموزش و پرورش مختص دوره و زمان خاصی نیست ، یعنی محدوده زمانی ندارد .</a:t>
            </a:r>
            <a:endParaRPr lang="en-US" dirty="0"/>
          </a:p>
          <a:p>
            <a:pPr lvl="0" rtl="1"/>
            <a:r>
              <a:rPr lang="fa-IR" dirty="0"/>
              <a:t>جامع : به مفهوم در برگرفتن تمام نیازهای رسیدن به کمال فردی و جمعی . جامعیت به نیازهای آموزشی و پرورشی نه از یک بعد بلکه از ابعاد گوناگون می نگرد . هم به آموزشهایی که برای رفاه و آسایش مادی است توجه می کند ، هم پرورش ارزشها ، بینشها ، منشها و دانشهایی که بشر را به سوی عدالت و امنیت اجتماعی و خلاقیت و غنای معنوی و فرهنگی رهنمون شود ، می پردازد . به عبارت دیگر هدفش انسان کامل است نه انسان تک بعدی و انسان متخصص ، یعنی محدوده معرفتی ندارد .</a:t>
            </a:r>
            <a:endParaRPr lang="en-US" dirty="0"/>
          </a:p>
          <a:p>
            <a:pPr lvl="0" rtl="1"/>
            <a:r>
              <a:rPr lang="fa-IR" dirty="0"/>
              <a:t>همه : به مفهوم فرد فرد و اجتماع . به عبارت دیگر آموزش و پرورش مداوم و جامع ، حقی است مسلم برای تمام افراد . بنابراین نمی تواند در انحصار قرار گیرد ، چه انحصار مدرسه ای ، و چه طبقاتی ، یعنی محدوده طبقاتی و مکانی ندارد .</a:t>
            </a:r>
            <a:endParaRPr lang="en-US" dirty="0"/>
          </a:p>
          <a:p>
            <a:endParaRPr lang="fa-IR" dirty="0"/>
          </a:p>
        </p:txBody>
      </p:sp>
    </p:spTree>
    <p:extLst>
      <p:ext uri="{BB962C8B-B14F-4D97-AF65-F5344CB8AC3E}">
        <p14:creationId xmlns:p14="http://schemas.microsoft.com/office/powerpoint/2010/main" val="3871491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2132"/>
            <a:ext cx="10655106" cy="1303867"/>
          </a:xfrm>
          <a:blipFill>
            <a:blip r:embed="rId2"/>
            <a:tile tx="0" ty="0" sx="100000" sy="100000" flip="none" algn="tl"/>
          </a:blipFill>
        </p:spPr>
        <p:txBody>
          <a:bodyPr>
            <a:normAutofit fontScale="90000"/>
          </a:bodyPr>
          <a:lstStyle/>
          <a:p>
            <a:pPr algn="ctr"/>
            <a:r>
              <a:rPr lang="fa-IR" dirty="0" smtClean="0"/>
              <a:t>نیازها ی </a:t>
            </a:r>
            <a:r>
              <a:rPr lang="fa-IR" dirty="0"/>
              <a:t>چهار گانه آموزش و </a:t>
            </a:r>
            <a:r>
              <a:rPr lang="fa-IR" dirty="0" smtClean="0"/>
              <a:t>پرورش.</a:t>
            </a:r>
            <a:r>
              <a:rPr lang="en-US" dirty="0"/>
              <a:t/>
            </a:r>
            <a:br>
              <a:rPr lang="en-US" dirty="0"/>
            </a:br>
            <a:endParaRPr lang="fa-IR" dirty="0"/>
          </a:p>
        </p:txBody>
      </p:sp>
      <p:sp>
        <p:nvSpPr>
          <p:cNvPr id="3" name="Content Placeholder 2"/>
          <p:cNvSpPr>
            <a:spLocks noGrp="1"/>
          </p:cNvSpPr>
          <p:nvPr>
            <p:ph idx="1"/>
          </p:nvPr>
        </p:nvSpPr>
        <p:spPr>
          <a:xfrm>
            <a:off x="838200" y="2285999"/>
            <a:ext cx="10655106" cy="3903786"/>
          </a:xfrm>
          <a:blipFill>
            <a:blip r:embed="rId3"/>
            <a:tile tx="0" ty="0" sx="100000" sy="100000" flip="none" algn="tl"/>
          </a:blipFill>
        </p:spPr>
        <p:txBody>
          <a:bodyPr>
            <a:normAutofit fontScale="92500" lnSpcReduction="20000"/>
          </a:bodyPr>
          <a:lstStyle/>
          <a:p>
            <a:pPr algn="r" rtl="1"/>
            <a:r>
              <a:rPr lang="fa-IR" dirty="0"/>
              <a:t>1 – نیازهای فردی : به مفهوم پرورش توانیها ، بینشها ، خلاقیت ، خود آگاهی و خویشتن یابی </a:t>
            </a:r>
            <a:r>
              <a:rPr lang="fa-IR" dirty="0" smtClean="0"/>
              <a:t>.</a:t>
            </a:r>
          </a:p>
          <a:p>
            <a:pPr algn="r" rtl="1"/>
            <a:endParaRPr lang="en-US" dirty="0"/>
          </a:p>
          <a:p>
            <a:pPr algn="r" rtl="1"/>
            <a:r>
              <a:rPr lang="fa-IR" dirty="0"/>
              <a:t>2 – نیازهای اجتماعی  : به مفهوم پرورش دگر آگاهی ، تعاون و اشتراک مساعی برای ساختن محیط اجتماعی زیست </a:t>
            </a:r>
            <a:r>
              <a:rPr lang="fa-IR" dirty="0" smtClean="0"/>
              <a:t>.</a:t>
            </a:r>
          </a:p>
          <a:p>
            <a:pPr algn="r" rtl="1"/>
            <a:endParaRPr lang="en-US" dirty="0"/>
          </a:p>
          <a:p>
            <a:pPr algn="r" rtl="1"/>
            <a:r>
              <a:rPr lang="fa-IR" dirty="0"/>
              <a:t>3 – نیازهای اقتصادی : به مفهوم پرورش کارایی و بهره وری نیروی انسانی در تامین رفاه و آسایش زندگی و ساختن محیط مادی زیست </a:t>
            </a:r>
            <a:r>
              <a:rPr lang="fa-IR" dirty="0" smtClean="0"/>
              <a:t>.</a:t>
            </a:r>
          </a:p>
          <a:p>
            <a:pPr algn="r" rtl="1"/>
            <a:endParaRPr lang="en-US" dirty="0"/>
          </a:p>
          <a:p>
            <a:pPr algn="r" rtl="1"/>
            <a:r>
              <a:rPr lang="fa-IR" dirty="0"/>
              <a:t>4 – نیازهای فرهنگی : به مفهوم پیش راندن و گسترش مرزهای دانش و معرفت ، فن و هنر ، برای ساختن محیط فرهنگی زیست .</a:t>
            </a:r>
            <a:endParaRPr lang="en-US" dirty="0"/>
          </a:p>
          <a:p>
            <a:pPr algn="r"/>
            <a:endParaRPr lang="fa-IR" dirty="0"/>
          </a:p>
        </p:txBody>
      </p:sp>
    </p:spTree>
    <p:extLst>
      <p:ext uri="{BB962C8B-B14F-4D97-AF65-F5344CB8AC3E}">
        <p14:creationId xmlns:p14="http://schemas.microsoft.com/office/powerpoint/2010/main" val="3650345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fa-IR" dirty="0"/>
              <a:t>نقش وكاركرد هاي اجتماعي آموزش وپرورش</a:t>
            </a:r>
            <a:r>
              <a:rPr lang="en-US" dirty="0"/>
              <a:t/>
            </a:r>
            <a:br>
              <a:rPr lang="en-US" dirty="0"/>
            </a:br>
            <a:endParaRPr lang="fa-IR" dirty="0"/>
          </a:p>
        </p:txBody>
      </p:sp>
      <p:sp>
        <p:nvSpPr>
          <p:cNvPr id="3" name="Content Placeholder 2"/>
          <p:cNvSpPr>
            <a:spLocks noGrp="1"/>
          </p:cNvSpPr>
          <p:nvPr>
            <p:ph idx="1"/>
          </p:nvPr>
        </p:nvSpPr>
        <p:spPr>
          <a:pattFill prst="pct30">
            <a:fgClr>
              <a:srgbClr val="F6BE98"/>
            </a:fgClr>
            <a:bgClr>
              <a:schemeClr val="bg1"/>
            </a:bgClr>
          </a:pattFill>
        </p:spPr>
        <p:txBody>
          <a:bodyPr/>
          <a:lstStyle/>
          <a:p>
            <a:pPr rtl="1"/>
            <a:r>
              <a:rPr lang="fa-IR" dirty="0"/>
              <a:t>1- شركت در جامعه پذيركردن كودكان</a:t>
            </a:r>
            <a:endParaRPr lang="en-US" dirty="0"/>
          </a:p>
          <a:p>
            <a:pPr rtl="1"/>
            <a:r>
              <a:rPr lang="fa-IR" dirty="0"/>
              <a:t>2- انتقال فرهنگ</a:t>
            </a:r>
            <a:endParaRPr lang="en-US" dirty="0"/>
          </a:p>
          <a:p>
            <a:pPr rtl="1"/>
            <a:r>
              <a:rPr lang="fa-IR" dirty="0"/>
              <a:t>3-شركت در آماده كردن كودكان</a:t>
            </a:r>
            <a:endParaRPr lang="en-US" dirty="0"/>
          </a:p>
          <a:p>
            <a:pPr rtl="1"/>
            <a:r>
              <a:rPr lang="fa-IR" dirty="0"/>
              <a:t>4- كمك به حفظ يكپارچگي جامعه</a:t>
            </a:r>
            <a:endParaRPr lang="en-US" dirty="0"/>
          </a:p>
          <a:p>
            <a:pPr rtl="1"/>
            <a:r>
              <a:rPr lang="fa-IR" dirty="0"/>
              <a:t>5-ياري به رشد شخصي افراد اجتماع</a:t>
            </a:r>
            <a:endParaRPr lang="en-US" dirty="0"/>
          </a:p>
          <a:p>
            <a:pPr rtl="1"/>
            <a:r>
              <a:rPr lang="fa-IR" dirty="0" smtClean="0"/>
              <a:t>.</a:t>
            </a:r>
            <a:endParaRPr lang="en-US" dirty="0"/>
          </a:p>
        </p:txBody>
      </p:sp>
    </p:spTree>
    <p:extLst>
      <p:ext uri="{BB962C8B-B14F-4D97-AF65-F5344CB8AC3E}">
        <p14:creationId xmlns:p14="http://schemas.microsoft.com/office/powerpoint/2010/main" val="1104946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139483"/>
            <a:ext cx="9601196" cy="4694182"/>
          </a:xfrm>
          <a:blipFill>
            <a:blip r:embed="rId2"/>
            <a:tile tx="0" ty="0" sx="100000" sy="100000" flip="none" algn="tl"/>
          </a:blipFill>
        </p:spPr>
        <p:txBody>
          <a:bodyPr>
            <a:normAutofit/>
          </a:bodyPr>
          <a:lstStyle/>
          <a:p>
            <a:pPr rtl="1"/>
            <a:r>
              <a:rPr lang="fa-IR" dirty="0"/>
              <a:t>بزرگترين تفاوت آموزش وپرورش در جوامع ابتدايي واوليه با جوامع صنعتي جديد اين است كه آموزش وپرورش در جوامع نوع اول بيشتر به انتقال يك نوع طرز زندگي توجه دارد .در صورتي كه در جوامع نوع دوم به علت وجود انبوه دانش قابل اكتساب ،بكار بردن علم در توليد ،تقسيم دقيق كار،آموزش وپرورش رسمي نه تنها در كل فرايند آموزش وپرورش غلبه دارد.بلكه خود بيشتر وقف دانش تجربي است (يك جنبه اين تغييردر جوامع پيشرفته صنعتي محتواي آموزش وپرورش بيشتر جنبه علمي دارد تا جنبه نظري)</a:t>
            </a:r>
            <a:endParaRPr lang="en-US" dirty="0"/>
          </a:p>
          <a:p>
            <a:pPr rtl="1"/>
            <a:r>
              <a:rPr lang="fa-IR" dirty="0"/>
              <a:t>تفاوت عمده ديگر اين است كه در جوامع اوليه يك طرز زندگي ،معرفت محدود ونسبتا تغييرناپذيري انتقال مي يافت در صورتي كه معرفت علمي مورد انتقال آموزش وپرورش جديد پيوسته در معرض تغيير است.</a:t>
            </a:r>
            <a:endParaRPr lang="en-US" dirty="0"/>
          </a:p>
          <a:p>
            <a:pPr rtl="1"/>
            <a:r>
              <a:rPr lang="fa-IR" dirty="0"/>
              <a:t>از آموزش وپرورش در جوامع پيشرفته به طور روز افزوني اين انتظار مي رود كه كودكان ونوجوانان را براي يك دنياي متغير آماده كند نه براي يك دنياي ايستا</a:t>
            </a:r>
            <a:endParaRPr lang="en-US" dirty="0"/>
          </a:p>
          <a:p>
            <a:endParaRPr lang="fa-IR" dirty="0"/>
          </a:p>
        </p:txBody>
      </p:sp>
    </p:spTree>
    <p:extLst>
      <p:ext uri="{BB962C8B-B14F-4D97-AF65-F5344CB8AC3E}">
        <p14:creationId xmlns:p14="http://schemas.microsoft.com/office/powerpoint/2010/main" val="1003095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730916" y="211220"/>
            <a:ext cx="8778240" cy="2771132"/>
          </a:xfrm>
          <a:prstGeom prst="roundRect">
            <a:avLst/>
          </a:prstGeom>
          <a:solidFill>
            <a:schemeClr val="accent1">
              <a:lumMod val="40000"/>
              <a:lumOff val="60000"/>
            </a:schemeClr>
          </a:solidFill>
          <a:ln>
            <a:solidFill>
              <a:schemeClr val="accent4"/>
            </a:solidFill>
          </a:ln>
          <a:effectLst>
            <a:glow rad="228600">
              <a:schemeClr val="accent2">
                <a:satMod val="175000"/>
                <a:alpha val="40000"/>
              </a:schemeClr>
            </a:glo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sp3d extrusionH="57150">
              <a:bevelT w="38100" h="38100" prst="relaxedInset"/>
            </a:sp3d>
          </a:bodyPr>
          <a:lstStyle/>
          <a:p>
            <a:pPr algn="ctr" eaLnBrk="1" fontAlgn="auto" hangingPunct="1">
              <a:spcBef>
                <a:spcPts val="0"/>
              </a:spcBef>
              <a:spcAft>
                <a:spcPts val="0"/>
              </a:spcAft>
              <a:defRPr/>
            </a:pPr>
            <a:r>
              <a:rPr lang="fa-IR" sz="6000" b="1" dirty="0">
                <a:ln w="6600">
                  <a:solidFill>
                    <a:srgbClr val="7030A0"/>
                  </a:solidFill>
                  <a:prstDash val="solid"/>
                </a:ln>
                <a:solidFill>
                  <a:srgbClr val="FFFFFF"/>
                </a:solidFill>
                <a:effectLst>
                  <a:outerShdw dist="38100" dir="2700000" algn="tl" rotWithShape="0">
                    <a:schemeClr val="accent2"/>
                  </a:outerShdw>
                </a:effectLst>
              </a:rPr>
              <a:t>درس برنامه ریزی آموزشی</a:t>
            </a:r>
          </a:p>
          <a:p>
            <a:pPr algn="ctr" eaLnBrk="1" fontAlgn="auto" hangingPunct="1">
              <a:spcBef>
                <a:spcPts val="0"/>
              </a:spcBef>
              <a:spcAft>
                <a:spcPts val="0"/>
              </a:spcAft>
              <a:defRPr/>
            </a:pPr>
            <a:endParaRPr lang="fa-I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a:p>
            <a:pPr algn="ctr" eaLnBrk="1" fontAlgn="auto" hangingPunct="1">
              <a:spcBef>
                <a:spcPts val="0"/>
              </a:spcBef>
              <a:spcAft>
                <a:spcPts val="0"/>
              </a:spcAft>
              <a:defRPr/>
            </a:pPr>
            <a:r>
              <a:rPr lang="fa-I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     </a:t>
            </a:r>
            <a:r>
              <a:rPr lang="fa-IR" sz="4000" b="1" dirty="0">
                <a:ln w="9525">
                  <a:solidFill>
                    <a:srgbClr val="7030A0"/>
                  </a:solidFill>
                  <a:prstDash val="solid"/>
                </a:ln>
                <a:solidFill>
                  <a:schemeClr val="accent5"/>
                </a:solidFill>
                <a:effectLst>
                  <a:glow rad="63500">
                    <a:schemeClr val="accent3">
                      <a:satMod val="175000"/>
                      <a:alpha val="40000"/>
                    </a:schemeClr>
                  </a:glow>
                  <a:outerShdw blurRad="12700" dist="38100" dir="2700000" algn="tl" rotWithShape="0">
                    <a:schemeClr val="accent5">
                      <a:lumMod val="60000"/>
                      <a:lumOff val="40000"/>
                    </a:schemeClr>
                  </a:outerShdw>
                </a:effectLst>
              </a:rPr>
              <a:t>کتاب : مبانی برنامه ریزی </a:t>
            </a:r>
            <a:r>
              <a:rPr lang="fa-IR" sz="4000" b="1" dirty="0" smtClean="0">
                <a:ln w="9525">
                  <a:solidFill>
                    <a:srgbClr val="7030A0"/>
                  </a:solidFill>
                  <a:prstDash val="solid"/>
                </a:ln>
                <a:solidFill>
                  <a:schemeClr val="accent5"/>
                </a:solidFill>
                <a:effectLst>
                  <a:glow rad="63500">
                    <a:schemeClr val="accent3">
                      <a:satMod val="175000"/>
                      <a:alpha val="40000"/>
                    </a:schemeClr>
                  </a:glow>
                  <a:outerShdw blurRad="12700" dist="38100" dir="2700000" algn="tl" rotWithShape="0">
                    <a:schemeClr val="accent5">
                      <a:lumMod val="60000"/>
                      <a:lumOff val="40000"/>
                    </a:schemeClr>
                  </a:outerShdw>
                </a:effectLst>
              </a:rPr>
              <a:t>آموزشی</a:t>
            </a:r>
            <a:endParaRPr lang="fa-IR" sz="3600" b="1" dirty="0">
              <a:ln w="6600">
                <a:solidFill>
                  <a:srgbClr val="FF0000"/>
                </a:solidFill>
                <a:prstDash val="solid"/>
              </a:ln>
              <a:solidFill>
                <a:srgbClr val="FFFFFF"/>
              </a:solidFill>
              <a:effectLst>
                <a:outerShdw dist="38100" dir="2700000" algn="tl" rotWithShape="0">
                  <a:schemeClr val="accent2"/>
                </a:outerShdw>
              </a:effectLst>
            </a:endParaRPr>
          </a:p>
        </p:txBody>
      </p:sp>
      <p:sp>
        <p:nvSpPr>
          <p:cNvPr id="10" name="Rounded Rectangle 9"/>
          <p:cNvSpPr/>
          <p:nvPr/>
        </p:nvSpPr>
        <p:spPr>
          <a:xfrm>
            <a:off x="1147109" y="3348771"/>
            <a:ext cx="9945859" cy="3362178"/>
          </a:xfrm>
          <a:prstGeom prst="roundRect">
            <a:avLst/>
          </a:prstGeom>
          <a:solidFill>
            <a:srgbClr val="F8CEB2"/>
          </a:solidFill>
          <a:ln>
            <a:noFill/>
          </a:ln>
          <a:effectLst>
            <a:glow rad="139700">
              <a:schemeClr val="accent1">
                <a:satMod val="175000"/>
                <a:alpha val="40000"/>
              </a:schemeClr>
            </a:glow>
            <a:outerShdw blurRad="44450" dist="27940" dir="5400000" algn="ctr">
              <a:srgbClr val="000000">
                <a:alpha val="32000"/>
              </a:srgbClr>
            </a:outerShdw>
          </a:effectLst>
          <a:scene3d>
            <a:camera prst="orthographicFront"/>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
                <a:rot lat="0" lon="0" rev="15600000"/>
              </a:lightRig>
            </a:scene3d>
            <a:sp3d extrusionH="57150" prstMaterial="softEdge">
              <a:bevelT w="25400" h="38100"/>
            </a:sp3d>
          </a:bodyPr>
          <a:lstStyle/>
          <a:p>
            <a:pPr algn="ctr" eaLnBrk="1" fontAlgn="auto" hangingPunct="1">
              <a:lnSpc>
                <a:spcPts val="2900"/>
              </a:lnSpc>
              <a:spcBef>
                <a:spcPts val="0"/>
              </a:spcBef>
              <a:spcAft>
                <a:spcPts val="0"/>
              </a:spcAft>
              <a:defRPr/>
            </a:pPr>
            <a:endParaRPr lang="fa-IR" sz="2400" b="1" dirty="0">
              <a:ln/>
              <a:solidFill>
                <a:schemeClr val="accent4"/>
              </a:solidFill>
            </a:endParaRPr>
          </a:p>
        </p:txBody>
      </p:sp>
    </p:spTree>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sz="6600" b="1">
              <a:solidFill>
                <a:srgbClr val="FFFFFF"/>
              </a:solidFill>
              <a:effectLst>
                <a:outerShdw blurRad="38100" dist="38100" dir="2700000" algn="tl">
                  <a:srgbClr val="000000"/>
                </a:outerShdw>
              </a:effectLst>
            </a:endParaRPr>
          </a:p>
        </p:txBody>
      </p:sp>
      <p:sp>
        <p:nvSpPr>
          <p:cNvPr id="4" name="Rectangle 3"/>
          <p:cNvSpPr/>
          <p:nvPr/>
        </p:nvSpPr>
        <p:spPr>
          <a:xfrm>
            <a:off x="561110" y="308228"/>
            <a:ext cx="10921356" cy="5632311"/>
          </a:xfrm>
          <a:prstGeom prst="rect">
            <a:avLst/>
          </a:prstGeom>
          <a:noFill/>
        </p:spPr>
        <p:txBody>
          <a:bodyPr wrap="square">
            <a:spAutoFit/>
            <a:scene3d>
              <a:camera prst="perspectiveRelaxedModerately"/>
              <a:lightRig rig="threePt" dir="t"/>
            </a:scene3d>
          </a:bodyPr>
          <a:lstStyle/>
          <a:p>
            <a:pPr algn="r" eaLnBrk="1" fontAlgn="auto" hangingPunct="1">
              <a:spcBef>
                <a:spcPts val="0"/>
              </a:spcBef>
              <a:spcAft>
                <a:spcPts val="0"/>
              </a:spcAft>
              <a:defRPr/>
            </a:pPr>
            <a:r>
              <a:rPr lang="fa-IR" sz="4000" dirty="0">
                <a:solidFill>
                  <a:srgbClr val="FF0000"/>
                </a:solidFill>
                <a:cs typeface="+mj-cs"/>
              </a:rPr>
              <a:t>برنامه ریزی چیست </a:t>
            </a:r>
            <a:r>
              <a:rPr lang="fa-IR" sz="4000" dirty="0" smtClean="0">
                <a:solidFill>
                  <a:srgbClr val="FF0000"/>
                </a:solidFill>
                <a:cs typeface="+mj-cs"/>
              </a:rPr>
              <a:t>؟</a:t>
            </a:r>
          </a:p>
          <a:p>
            <a:pPr algn="r" rtl="1"/>
            <a:r>
              <a:rPr lang="fa-IR" sz="4000" dirty="0">
                <a:cs typeface="+mj-cs"/>
              </a:rPr>
              <a:t>- برنامه ریزی ، یعنی نقشه کشیدن برای دستیابی به خواستها .  </a:t>
            </a:r>
            <a:endParaRPr lang="en-US" sz="4000" dirty="0">
              <a:cs typeface="+mj-cs"/>
            </a:endParaRPr>
          </a:p>
          <a:p>
            <a:pPr algn="r" rtl="1"/>
            <a:r>
              <a:rPr lang="fa-IR" sz="4000" dirty="0">
                <a:cs typeface="+mj-cs"/>
              </a:rPr>
              <a:t>- برنامه ریزی ، راهی است برای هدایت حساب شده فعالیت انسان به سوی منظور مشخص. </a:t>
            </a:r>
            <a:endParaRPr lang="en-US" sz="4000" dirty="0">
              <a:cs typeface="+mj-cs"/>
            </a:endParaRPr>
          </a:p>
          <a:p>
            <a:pPr algn="r" rtl="1"/>
            <a:r>
              <a:rPr lang="fa-IR" sz="4000" dirty="0">
                <a:cs typeface="+mj-cs"/>
              </a:rPr>
              <a:t>- برنامه ریزی ، فراگرد ی است دور نگر برای جهت دادن منطقی به فعالیتهای جمعی .</a:t>
            </a:r>
            <a:endParaRPr lang="en-US" sz="4000" dirty="0">
              <a:cs typeface="+mj-cs"/>
            </a:endParaRPr>
          </a:p>
          <a:p>
            <a:pPr algn="r" rtl="1"/>
            <a:r>
              <a:rPr lang="fa-IR" sz="4000" dirty="0">
                <a:cs typeface="+mj-cs"/>
              </a:rPr>
              <a:t>- برنامه ریزی یعنی نقشه کشیدن برای آینده و پیش بینی راه دستیابی به آن .</a:t>
            </a:r>
            <a:endParaRPr lang="en-US" sz="4000" dirty="0">
              <a:cs typeface="+mj-cs"/>
            </a:endParaRPr>
          </a:p>
          <a:p>
            <a:pPr algn="r" eaLnBrk="1" fontAlgn="auto" hangingPunct="1">
              <a:spcBef>
                <a:spcPts val="0"/>
              </a:spcBef>
              <a:spcAft>
                <a:spcPts val="0"/>
              </a:spcAft>
              <a:defRPr/>
            </a:pPr>
            <a:endParaRPr lang="en-US" sz="4000" b="1" dirty="0">
              <a:ln w="6600">
                <a:solidFill>
                  <a:schemeClr val="accent4"/>
                </a:solidFill>
                <a:prstDash val="solid"/>
              </a:ln>
              <a:solidFill>
                <a:schemeClr val="accent2"/>
              </a:solidFill>
              <a:latin typeface="+mn-lt"/>
              <a:cs typeface="+mj-cs"/>
            </a:endParaRPr>
          </a:p>
        </p:txBody>
      </p:sp>
      <p:sp>
        <p:nvSpPr>
          <p:cNvPr id="5" name="Rectangle 4"/>
          <p:cNvSpPr/>
          <p:nvPr/>
        </p:nvSpPr>
        <p:spPr>
          <a:xfrm>
            <a:off x="706582" y="524656"/>
            <a:ext cx="11157607" cy="2062103"/>
          </a:xfrm>
          <a:prstGeom prst="rect">
            <a:avLst/>
          </a:prstGeom>
          <a:noFill/>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Bef>
                <a:spcPts val="0"/>
              </a:spcBef>
              <a:spcAft>
                <a:spcPts val="0"/>
              </a:spcAft>
              <a:defRPr/>
            </a:pPr>
            <a:endParaRPr lang="fa-IR"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ndParaRPr>
          </a:p>
          <a:p>
            <a:pPr algn="ctr" eaLnBrk="1" fontAlgn="auto" hangingPunct="1">
              <a:spcBef>
                <a:spcPts val="0"/>
              </a:spcBef>
              <a:spcAft>
                <a:spcPts val="0"/>
              </a:spcAft>
              <a:defRPr/>
            </a:pPr>
            <a:endParaRPr lang="fa-IR"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ndParaRPr>
          </a:p>
          <a:p>
            <a:pPr algn="ctr" eaLnBrk="1" fontAlgn="auto" hangingPunct="1">
              <a:spcBef>
                <a:spcPts val="0"/>
              </a:spcBef>
              <a:spcAft>
                <a:spcPts val="0"/>
              </a:spcAft>
              <a:defRPr/>
            </a:pPr>
            <a:endParaRPr lang="fa-IR" sz="3800" b="1" dirty="0">
              <a:ln w="11430"/>
              <a:solidFill>
                <a:srgbClr val="333399"/>
              </a:solidFill>
              <a:effectLst>
                <a:outerShdw blurRad="80000" dist="40000" dir="5040000" algn="tl">
                  <a:srgbClr val="000000">
                    <a:alpha val="30000"/>
                  </a:srgbClr>
                </a:outerShdw>
              </a:effectLst>
              <a:latin typeface="+mn-lt"/>
            </a:endParaRPr>
          </a:p>
        </p:txBody>
      </p:sp>
    </p:spTree>
    <p:extLst>
      <p:ext uri="{BB962C8B-B14F-4D97-AF65-F5344CB8AC3E}">
        <p14:creationId xmlns:p14="http://schemas.microsoft.com/office/powerpoint/2010/main" val="1582663568"/>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u="sng" dirty="0"/>
              <a:t>مفاهیم برنامه ریزی </a:t>
            </a:r>
            <a:r>
              <a:rPr lang="en-US" dirty="0"/>
              <a:t/>
            </a:r>
            <a:br>
              <a:rPr lang="en-US" dirty="0"/>
            </a:br>
            <a:r>
              <a:rPr lang="fa-IR" dirty="0"/>
              <a:t>در برنامه ریزی چند مفهوم زیر مستتر است :</a:t>
            </a:r>
            <a:r>
              <a:rPr lang="en-US" dirty="0"/>
              <a:t/>
            </a:r>
            <a:br>
              <a:rPr lang="en-US" dirty="0"/>
            </a:br>
            <a:endParaRPr lang="fa-IR" dirty="0"/>
          </a:p>
        </p:txBody>
      </p:sp>
      <p:sp>
        <p:nvSpPr>
          <p:cNvPr id="3" name="Content Placeholder 2"/>
          <p:cNvSpPr>
            <a:spLocks noGrp="1"/>
          </p:cNvSpPr>
          <p:nvPr>
            <p:ph idx="1"/>
          </p:nvPr>
        </p:nvSpPr>
        <p:spPr>
          <a:pattFill prst="pct70">
            <a:fgClr>
              <a:srgbClr val="F6BE98"/>
            </a:fgClr>
            <a:bgClr>
              <a:srgbClr val="FF0000"/>
            </a:bgClr>
          </a:pattFill>
        </p:spPr>
        <p:txBody>
          <a:bodyPr>
            <a:normAutofit fontScale="77500" lnSpcReduction="20000"/>
          </a:bodyPr>
          <a:lstStyle/>
          <a:p>
            <a:pPr algn="r" rtl="1"/>
            <a:r>
              <a:rPr lang="fa-IR" dirty="0"/>
              <a:t>- </a:t>
            </a:r>
            <a:r>
              <a:rPr lang="fa-IR" sz="3100" dirty="0">
                <a:solidFill>
                  <a:srgbClr val="C00000"/>
                </a:solidFill>
              </a:rPr>
              <a:t>جریان و مداومت . </a:t>
            </a:r>
            <a:endParaRPr lang="fa-IR" sz="3100" dirty="0" smtClean="0">
              <a:solidFill>
                <a:srgbClr val="C00000"/>
              </a:solidFill>
            </a:endParaRPr>
          </a:p>
          <a:p>
            <a:pPr algn="r" rtl="1"/>
            <a:endParaRPr lang="en-US" sz="3100" dirty="0">
              <a:solidFill>
                <a:srgbClr val="C00000"/>
              </a:solidFill>
            </a:endParaRPr>
          </a:p>
          <a:p>
            <a:pPr algn="r" rtl="1"/>
            <a:r>
              <a:rPr lang="fa-IR" sz="3100" dirty="0">
                <a:solidFill>
                  <a:srgbClr val="C00000"/>
                </a:solidFill>
              </a:rPr>
              <a:t>- ارشاد </a:t>
            </a:r>
            <a:r>
              <a:rPr lang="fa-IR" sz="3100" dirty="0" smtClean="0">
                <a:solidFill>
                  <a:srgbClr val="C00000"/>
                </a:solidFill>
              </a:rPr>
              <a:t>و هدایت.</a:t>
            </a:r>
          </a:p>
          <a:p>
            <a:pPr algn="r" rtl="1"/>
            <a:endParaRPr lang="en-US" sz="3100" dirty="0" smtClean="0">
              <a:solidFill>
                <a:srgbClr val="C00000"/>
              </a:solidFill>
            </a:endParaRPr>
          </a:p>
          <a:p>
            <a:pPr algn="r" rtl="1"/>
            <a:r>
              <a:rPr lang="fa-IR" sz="3100" dirty="0" smtClean="0">
                <a:solidFill>
                  <a:srgbClr val="C00000"/>
                </a:solidFill>
              </a:rPr>
              <a:t>- </a:t>
            </a:r>
            <a:r>
              <a:rPr lang="fa-IR" sz="3100" dirty="0">
                <a:solidFill>
                  <a:srgbClr val="C00000"/>
                </a:solidFill>
              </a:rPr>
              <a:t>دورنگری و هدف گیری </a:t>
            </a:r>
            <a:r>
              <a:rPr lang="fa-IR" sz="3100" dirty="0" smtClean="0">
                <a:solidFill>
                  <a:srgbClr val="C00000"/>
                </a:solidFill>
              </a:rPr>
              <a:t>.</a:t>
            </a:r>
          </a:p>
          <a:p>
            <a:pPr algn="r" rtl="1"/>
            <a:endParaRPr lang="en-US" sz="3100" dirty="0">
              <a:solidFill>
                <a:srgbClr val="C00000"/>
              </a:solidFill>
            </a:endParaRPr>
          </a:p>
          <a:p>
            <a:pPr algn="r" rtl="1"/>
            <a:r>
              <a:rPr lang="fa-IR" sz="3100" dirty="0">
                <a:solidFill>
                  <a:srgbClr val="C00000"/>
                </a:solidFill>
              </a:rPr>
              <a:t>- تفکر و عقلانیت .</a:t>
            </a:r>
            <a:endParaRPr lang="en-US" sz="3100" dirty="0">
              <a:solidFill>
                <a:srgbClr val="C00000"/>
              </a:solidFill>
            </a:endParaRPr>
          </a:p>
          <a:p>
            <a:pPr algn="r"/>
            <a:endParaRPr lang="fa-IR" sz="3100" dirty="0">
              <a:solidFill>
                <a:srgbClr val="C00000"/>
              </a:solidFill>
            </a:endParaRPr>
          </a:p>
        </p:txBody>
      </p:sp>
    </p:spTree>
    <p:extLst>
      <p:ext uri="{BB962C8B-B14F-4D97-AF65-F5344CB8AC3E}">
        <p14:creationId xmlns:p14="http://schemas.microsoft.com/office/powerpoint/2010/main" val="3603056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alphaModFix amt="85000"/>
            </a:blip>
            <a:tile tx="0" ty="0" sx="100000" sy="100000" flip="none" algn="tl"/>
          </a:blipFill>
        </p:spPr>
        <p:txBody>
          <a:bodyPr>
            <a:normAutofit fontScale="90000"/>
          </a:bodyPr>
          <a:lstStyle/>
          <a:p>
            <a:pPr lvl="0"/>
            <a:r>
              <a:rPr lang="fa-IR" dirty="0"/>
              <a:t>مفهوم جریان و مداومت در برنامه ریزی</a:t>
            </a:r>
            <a:r>
              <a:rPr lang="en-US" dirty="0"/>
              <a:t/>
            </a:r>
            <a:br>
              <a:rPr lang="en-US" dirty="0"/>
            </a:br>
            <a:endParaRPr lang="fa-IR" dirty="0"/>
          </a:p>
        </p:txBody>
      </p:sp>
      <p:sp>
        <p:nvSpPr>
          <p:cNvPr id="3" name="Content Placeholder 2"/>
          <p:cNvSpPr>
            <a:spLocks noGrp="1"/>
          </p:cNvSpPr>
          <p:nvPr>
            <p:ph idx="1"/>
          </p:nvPr>
        </p:nvSpPr>
        <p:spPr/>
        <p:txBody>
          <a:bodyPr/>
          <a:lstStyle/>
          <a:p>
            <a:r>
              <a:rPr lang="fa-IR" sz="3200" dirty="0"/>
              <a:t>برنامه ریزی به نوشتن برنامه ختم نمی شود بلکه فراگردی است که باید مداومت داشته باشد  وبا توجه به بازتاب نتایج فعالیتهای انجام شده ، یافته های جدید، تغییرات تکنولوژی ، پیشرفت دانش  ومعرفت دگرگونی منابع و امکانات و تحول اولویتها ، دائم ارزیابی شده و تکمیل گردد.</a:t>
            </a:r>
            <a:endParaRPr lang="en-US" sz="3200" dirty="0"/>
          </a:p>
          <a:p>
            <a:endParaRPr lang="fa-IR" dirty="0"/>
          </a:p>
        </p:txBody>
      </p:sp>
    </p:spTree>
    <p:extLst>
      <p:ext uri="{BB962C8B-B14F-4D97-AF65-F5344CB8AC3E}">
        <p14:creationId xmlns:p14="http://schemas.microsoft.com/office/powerpoint/2010/main" val="2277616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pPr lvl="0"/>
            <a:r>
              <a:rPr lang="fa-IR" dirty="0"/>
              <a:t>مفهوم ارشاد و هدایت در برنامه ریزی </a:t>
            </a:r>
            <a:r>
              <a:rPr lang="en-US" dirty="0"/>
              <a:t/>
            </a:r>
            <a:br>
              <a:rPr lang="en-US" dirty="0"/>
            </a:br>
            <a:endParaRPr lang="fa-IR" dirty="0"/>
          </a:p>
        </p:txBody>
      </p:sp>
      <p:sp>
        <p:nvSpPr>
          <p:cNvPr id="3" name="Content Placeholder 2"/>
          <p:cNvSpPr>
            <a:spLocks noGrp="1"/>
          </p:cNvSpPr>
          <p:nvPr>
            <p:ph idx="1"/>
          </p:nvPr>
        </p:nvSpPr>
        <p:spPr/>
        <p:txBody>
          <a:bodyPr/>
          <a:lstStyle/>
          <a:p>
            <a:pPr rtl="1"/>
            <a:r>
              <a:rPr lang="fa-IR" dirty="0"/>
              <a:t>برنامه ریزی متضمن ارشاد ، هدایت و مداخله در فعالیتهای جمعی است و به همین جهت بسته به چگونگی و میزان اعمال نفوذش اشکال گوناگون به خود می گیرد .</a:t>
            </a:r>
            <a:endParaRPr lang="en-US" dirty="0"/>
          </a:p>
          <a:p>
            <a:endParaRPr lang="fa-IR" dirty="0"/>
          </a:p>
        </p:txBody>
      </p:sp>
    </p:spTree>
    <p:extLst>
      <p:ext uri="{BB962C8B-B14F-4D97-AF65-F5344CB8AC3E}">
        <p14:creationId xmlns:p14="http://schemas.microsoft.com/office/powerpoint/2010/main" val="3758521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pPr lvl="0"/>
            <a:r>
              <a:rPr lang="fa-IR" dirty="0"/>
              <a:t>مفهوم دور نگری و هدف گیری در برنامه ریزی </a:t>
            </a:r>
            <a:r>
              <a:rPr lang="en-US" dirty="0"/>
              <a:t/>
            </a:r>
            <a:br>
              <a:rPr lang="en-US" dirty="0"/>
            </a:br>
            <a:endParaRPr lang="fa-IR" dirty="0"/>
          </a:p>
        </p:txBody>
      </p:sp>
      <p:sp>
        <p:nvSpPr>
          <p:cNvPr id="3" name="Content Placeholder 2"/>
          <p:cNvSpPr>
            <a:spLocks noGrp="1"/>
          </p:cNvSpPr>
          <p:nvPr>
            <p:ph idx="1"/>
          </p:nvPr>
        </p:nvSpPr>
        <p:spPr/>
        <p:txBody>
          <a:bodyPr/>
          <a:lstStyle/>
          <a:p>
            <a:pPr rtl="1"/>
            <a:r>
              <a:rPr lang="fa-IR" dirty="0"/>
              <a:t>برنامه ریزی فعالیتی جهت دارو دورنگر ، بدین جهت بسته به چگونگی انتخاب هدف ، ممکن است فعالیتی باشد آینده نگر ، آینده ساز ، یا آینده گزین .</a:t>
            </a:r>
            <a:endParaRPr lang="en-US" dirty="0"/>
          </a:p>
          <a:p>
            <a:pPr rtl="1"/>
            <a:r>
              <a:rPr lang="fa-IR" dirty="0"/>
              <a:t>- اگر هدف برنامه ریزی فقط پیش بینی آینده باشد ، در این صورت فعالیتی است آینده نگر.</a:t>
            </a:r>
            <a:endParaRPr lang="en-US" dirty="0"/>
          </a:p>
          <a:p>
            <a:pPr rtl="1"/>
            <a:r>
              <a:rPr lang="fa-IR" dirty="0"/>
              <a:t>- اگر هدف برنامه ریزی ساختن وشکل دادن به آینده باشد ، در این صورت فعالیتی است آینده ساز.</a:t>
            </a:r>
            <a:endParaRPr lang="en-US" dirty="0"/>
          </a:p>
          <a:p>
            <a:r>
              <a:rPr lang="fa-IR" dirty="0"/>
              <a:t> - اگر هدف برنامه ریزی انتخاب کردن بین اشکال مختلف آینده باشد ، در این صورت فعالیتی است آینده گزین .</a:t>
            </a:r>
          </a:p>
        </p:txBody>
      </p:sp>
    </p:spTree>
    <p:extLst>
      <p:ext uri="{BB962C8B-B14F-4D97-AF65-F5344CB8AC3E}">
        <p14:creationId xmlns:p14="http://schemas.microsoft.com/office/powerpoint/2010/main" val="777460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pPr lvl="0"/>
            <a:r>
              <a:rPr lang="fa-IR" dirty="0"/>
              <a:t>مفهوم تفکر و عقلانیت در برنامه ریزی </a:t>
            </a:r>
            <a:r>
              <a:rPr lang="en-US" dirty="0"/>
              <a:t/>
            </a:r>
            <a:br>
              <a:rPr lang="en-US" dirty="0"/>
            </a:br>
            <a:endParaRPr lang="fa-IR" dirty="0"/>
          </a:p>
        </p:txBody>
      </p:sp>
      <p:sp>
        <p:nvSpPr>
          <p:cNvPr id="3" name="Content Placeholder 2"/>
          <p:cNvSpPr>
            <a:spLocks noGrp="1"/>
          </p:cNvSpPr>
          <p:nvPr>
            <p:ph idx="1"/>
          </p:nvPr>
        </p:nvSpPr>
        <p:spPr/>
        <p:txBody>
          <a:bodyPr/>
          <a:lstStyle/>
          <a:p>
            <a:r>
              <a:rPr lang="fa-IR" dirty="0"/>
              <a:t>برنامه ریزی ، فعالیتی است حساب شده و منطقی ، یعنی باید متکی به اطلاعات دقیق و صحیح باشد . نیازها و انتظارات را تشخیص دهد . محدودیتها ، تنگناها موانع و منابع موجود را محاسبه و پیش بینی کند و براساس آنها طرحهای واقع بینانه برای رسیدن به مقصود تنظیم و ارائه کند .</a:t>
            </a:r>
            <a:endParaRPr lang="en-US" dirty="0"/>
          </a:p>
          <a:p>
            <a:endParaRPr lang="fa-IR" dirty="0"/>
          </a:p>
        </p:txBody>
      </p:sp>
    </p:spTree>
    <p:extLst>
      <p:ext uri="{BB962C8B-B14F-4D97-AF65-F5344CB8AC3E}">
        <p14:creationId xmlns:p14="http://schemas.microsoft.com/office/powerpoint/2010/main" val="441143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pPr algn="ctr"/>
            <a:r>
              <a:rPr lang="fa-IR" b="1" u="sng" dirty="0"/>
              <a:t>هر برنامه شامل سه رکن است :</a:t>
            </a:r>
            <a:r>
              <a:rPr lang="en-US" dirty="0"/>
              <a:t/>
            </a:r>
            <a:br>
              <a:rPr lang="en-US" dirty="0"/>
            </a:br>
            <a:endParaRPr lang="fa-IR" dirty="0"/>
          </a:p>
        </p:txBody>
      </p:sp>
      <p:sp>
        <p:nvSpPr>
          <p:cNvPr id="3" name="Content Placeholder 2"/>
          <p:cNvSpPr>
            <a:spLocks noGrp="1"/>
          </p:cNvSpPr>
          <p:nvPr>
            <p:ph idx="1"/>
          </p:nvPr>
        </p:nvSpPr>
        <p:spPr/>
        <p:txBody>
          <a:bodyPr/>
          <a:lstStyle/>
          <a:p>
            <a:pPr algn="r" rtl="1"/>
            <a:r>
              <a:rPr lang="fa-IR" sz="4800" dirty="0"/>
              <a:t>- هدف </a:t>
            </a:r>
            <a:endParaRPr lang="en-US" sz="4800" dirty="0"/>
          </a:p>
          <a:p>
            <a:pPr algn="r" rtl="1"/>
            <a:r>
              <a:rPr lang="fa-IR" sz="4800" dirty="0"/>
              <a:t>- وسایل و منابع </a:t>
            </a:r>
            <a:endParaRPr lang="en-US" sz="4800" dirty="0"/>
          </a:p>
          <a:p>
            <a:pPr algn="r"/>
            <a:r>
              <a:rPr lang="fa-IR" sz="4800" dirty="0"/>
              <a:t>- تدابیر وراهبردها</a:t>
            </a:r>
            <a:endParaRPr lang="fa-IR" sz="4800" dirty="0"/>
          </a:p>
        </p:txBody>
      </p:sp>
    </p:spTree>
    <p:extLst>
      <p:ext uri="{BB962C8B-B14F-4D97-AF65-F5344CB8AC3E}">
        <p14:creationId xmlns:p14="http://schemas.microsoft.com/office/powerpoint/2010/main" val="139513147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1622</TotalTime>
  <Words>805</Words>
  <Application>Microsoft Office PowerPoint</Application>
  <PresentationFormat>Widescreen</PresentationFormat>
  <Paragraphs>62</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Meiryo UI</vt:lpstr>
      <vt:lpstr>2</vt:lpstr>
      <vt:lpstr>2  Aseman</vt:lpstr>
      <vt:lpstr>Arial</vt:lpstr>
      <vt:lpstr>Calibri</vt:lpstr>
      <vt:lpstr>Garamond</vt:lpstr>
      <vt:lpstr>Times New Roman</vt:lpstr>
      <vt:lpstr>Organic</vt:lpstr>
      <vt:lpstr>PowerPoint Presentation</vt:lpstr>
      <vt:lpstr>PowerPoint Presentation</vt:lpstr>
      <vt:lpstr>PowerPoint Presentation</vt:lpstr>
      <vt:lpstr>مفاهیم برنامه ریزی  در برنامه ریزی چند مفهوم زیر مستتر است : </vt:lpstr>
      <vt:lpstr>مفهوم جریان و مداومت در برنامه ریزی </vt:lpstr>
      <vt:lpstr>مفهوم ارشاد و هدایت در برنامه ریزی  </vt:lpstr>
      <vt:lpstr>مفهوم دور نگری و هدف گیری در برنامه ریزی  </vt:lpstr>
      <vt:lpstr>مفهوم تفکر و عقلانیت در برنامه ریزی  </vt:lpstr>
      <vt:lpstr>هر برنامه شامل سه رکن است : </vt:lpstr>
      <vt:lpstr>بدین جهت ، تهیه و تنظیم برنامه مستلزم آن است که برای سه سوال اساسی زیر ، پاسخهای لازم را به دست آوریم</vt:lpstr>
      <vt:lpstr>آموزش و پرورش چیست ؟ چه می کند ؟ ار آن چه انتظار داریم ؟</vt:lpstr>
      <vt:lpstr>PowerPoint Presentation</vt:lpstr>
      <vt:lpstr>نیازها ی چهار گانه آموزش و پرورش. </vt:lpstr>
      <vt:lpstr>نقش وكاركرد هاي اجتماعي آموزش وپرورش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msn</dc:creator>
  <cp:lastModifiedBy>PJIP</cp:lastModifiedBy>
  <cp:revision>157</cp:revision>
  <dcterms:created xsi:type="dcterms:W3CDTF">2014-02-13T05:23:51Z</dcterms:created>
  <dcterms:modified xsi:type="dcterms:W3CDTF">2020-04-09T03:15:41Z</dcterms:modified>
</cp:coreProperties>
</file>